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3" r:id="rId4"/>
    <p:sldId id="262" r:id="rId5"/>
    <p:sldId id="261" r:id="rId6"/>
    <p:sldId id="259" r:id="rId7"/>
    <p:sldId id="265" r:id="rId8"/>
    <p:sldId id="264" r:id="rId9"/>
    <p:sldId id="266" r:id="rId10"/>
    <p:sldId id="267" r:id="rId11"/>
    <p:sldId id="268" r:id="rId12"/>
    <p:sldId id="269"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446" autoAdjust="0"/>
  </p:normalViewPr>
  <p:slideViewPr>
    <p:cSldViewPr>
      <p:cViewPr varScale="1">
        <p:scale>
          <a:sx n="70" d="100"/>
          <a:sy n="70" d="100"/>
        </p:scale>
        <p:origin x="1810"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1833FE-D098-4690-8EEF-ADB07EB08A49}" type="datetimeFigureOut">
              <a:rPr lang="fr-FR" smtClean="0"/>
              <a:pPr/>
              <a:t>28/05/2026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0DF119-73F4-4AD8-89D2-CBC12B7710F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informatidien.fr/spip.php?page=rubrique&amp;id_rubrique=130#nb10-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filmotech.fr/"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informatidien.fr/spip.php?page=rubrique&amp;id_rubrique=130#nb11-1"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txBody>
          <a:bodyPr/>
          <a:lstStyle/>
          <a:p>
            <a:endParaRPr lang="fr-FR"/>
          </a:p>
        </p:txBody>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20DF119-73F4-4AD8-89D2-CBC12B7710F8}"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25EA5-BE33-DA99-0BAE-3C9BFDB4437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11CF9CD-5D23-7CB3-D4E3-F80CA3D372BF}"/>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61B663B0-A1B6-EB73-72F4-C4A2E997EBF2}"/>
              </a:ext>
            </a:extLst>
          </p:cNvPr>
          <p:cNvSpPr>
            <a:spLocks noGrp="1"/>
          </p:cNvSpPr>
          <p:nvPr>
            <p:ph type="body" idx="1"/>
          </p:nvPr>
        </p:nvSpPr>
        <p:spPr/>
        <p:txBody>
          <a:bodyPr>
            <a:normAutofit lnSpcReduction="10000"/>
          </a:bodyPr>
          <a:lstStyle/>
          <a:p>
            <a:r>
              <a:rPr lang="fr-FR" b="1" dirty="0"/>
              <a:t>Sauvegarder vos films DVD</a:t>
            </a:r>
          </a:p>
          <a:p>
            <a:r>
              <a:rPr lang="fr-FR" b="1" dirty="0"/>
              <a:t>Un logiciel et du matériel</a:t>
            </a:r>
          </a:p>
          <a:p>
            <a:r>
              <a:rPr lang="fr-FR" b="1" dirty="0"/>
              <a:t>Est-il légal de sauvegarder les DVD que je possède ?</a:t>
            </a:r>
          </a:p>
          <a:p>
            <a:r>
              <a:rPr lang="fr-FR" dirty="0"/>
              <a:t>Les lois sur les sauvegardes de DVD varient selon les pays. En règle générale, vous pouvez sauvegarder les DVD que vous possédez pour un usage personnel. Cependant, la distribution ou le partage de ces sauvegardes peut enfreindre les lois sur les droits d’auteur.</a:t>
            </a:r>
          </a:p>
          <a:p>
            <a:r>
              <a:rPr lang="fr-FR" b="1" dirty="0"/>
              <a:t>Le logiciel</a:t>
            </a:r>
          </a:p>
          <a:p>
            <a:r>
              <a:rPr lang="fr-FR" dirty="0"/>
              <a:t>Pour copier et sauvegarder vos films DVD sur votre ordinateur sous Windows le logiciel choisit est « </a:t>
            </a:r>
            <a:r>
              <a:rPr lang="fr-FR" dirty="0" err="1"/>
              <a:t>WinX</a:t>
            </a:r>
            <a:r>
              <a:rPr lang="fr-FR" dirty="0"/>
              <a:t> DVD Ripper Platinum », connu pour sa rapidité grâce à l’accélération matérielle de niveau 3 et son moteur de haute qualité, permettant de copier des DVD rapidement tout en conservant la qualité originale.</a:t>
            </a:r>
            <a:br>
              <a:rPr lang="fr-FR" dirty="0"/>
            </a:br>
            <a:r>
              <a:rPr lang="fr-FR" dirty="0"/>
              <a:t>Il permet de créer des copies numériques sans perte de qualité de vos films DVD sous différents formats (ISO, MP4, AVI, etc.) pour une lecture facile sur votre ordinateur ou d’autres appareils. qui permettent de créer des copies numériques sans perte de qualité, en formats tels que ISO, MP4, ou AVI.</a:t>
            </a:r>
          </a:p>
          <a:p>
            <a:r>
              <a:rPr lang="fr-FR" b="1" dirty="0"/>
              <a:t>Le matériel</a:t>
            </a:r>
          </a:p>
          <a:p>
            <a:r>
              <a:rPr lang="fr-FR" dirty="0"/>
              <a:t>Il est, bien sûr, indispensable d’avoir un lecteur DVD sur sa machine. Aujourd’hui, ce lecteur a très souvent disparu des machines standards : il peut être indispensable d’en acquérir un.</a:t>
            </a:r>
            <a:br>
              <a:rPr lang="fr-FR" dirty="0"/>
            </a:br>
            <a:r>
              <a:rPr lang="fr-FR" dirty="0"/>
              <a:t>Ne pas oublier non plus que les films prennent beaucoup de place : prévoir un support conséquent si vous devez en sauvegarder beaucoup.</a:t>
            </a:r>
          </a:p>
          <a:p>
            <a:r>
              <a:rPr lang="fr-FR" dirty="0"/>
              <a:t> </a:t>
            </a:r>
          </a:p>
          <a:p>
            <a:endParaRPr lang="fr-FR" dirty="0"/>
          </a:p>
        </p:txBody>
      </p:sp>
      <p:sp>
        <p:nvSpPr>
          <p:cNvPr id="4" name="Espace réservé du numéro de diapositive 3">
            <a:extLst>
              <a:ext uri="{FF2B5EF4-FFF2-40B4-BE49-F238E27FC236}">
                <a16:creationId xmlns:a16="http://schemas.microsoft.com/office/drawing/2014/main" id="{D89BD42F-9816-FCF3-8EEB-959EE2529DAB}"/>
              </a:ext>
            </a:extLst>
          </p:cNvPr>
          <p:cNvSpPr>
            <a:spLocks noGrp="1"/>
          </p:cNvSpPr>
          <p:nvPr>
            <p:ph type="sldNum" sz="quarter" idx="10"/>
          </p:nvPr>
        </p:nvSpPr>
        <p:spPr/>
        <p:txBody>
          <a:bodyPr/>
          <a:lstStyle/>
          <a:p>
            <a:fld id="{720DF119-73F4-4AD8-89D2-CBC12B7710F8}" type="slidenum">
              <a:rPr lang="fr-FR" smtClean="0"/>
              <a:pPr/>
              <a:t>10</a:t>
            </a:fld>
            <a:endParaRPr lang="fr-FR"/>
          </a:p>
        </p:txBody>
      </p:sp>
    </p:spTree>
    <p:extLst>
      <p:ext uri="{BB962C8B-B14F-4D97-AF65-F5344CB8AC3E}">
        <p14:creationId xmlns:p14="http://schemas.microsoft.com/office/powerpoint/2010/main" val="2752566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37943-C53E-1860-7D17-E8025BA8258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D517027-61F1-7C56-96F2-98A1EFD3891B}"/>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87AE0261-BA5E-9143-3E1F-DAEDB16B8A81}"/>
              </a:ext>
            </a:extLst>
          </p:cNvPr>
          <p:cNvSpPr>
            <a:spLocks noGrp="1"/>
          </p:cNvSpPr>
          <p:nvPr>
            <p:ph type="body" idx="1"/>
          </p:nvPr>
        </p:nvSpPr>
        <p:spPr/>
        <p:txBody>
          <a:bodyPr>
            <a:normAutofit/>
          </a:bodyPr>
          <a:lstStyle/>
          <a:p>
            <a:r>
              <a:rPr lang="fr-FR" b="1" dirty="0" err="1"/>
              <a:t>WinX</a:t>
            </a:r>
            <a:r>
              <a:rPr lang="fr-FR" b="1" dirty="0"/>
              <a:t> DVD Ripper Platinum — Extraction de DVD</a:t>
            </a:r>
          </a:p>
          <a:p>
            <a:r>
              <a:rPr lang="fr-FR" dirty="0"/>
              <a:t>« </a:t>
            </a:r>
            <a:r>
              <a:rPr lang="fr-FR" dirty="0" err="1"/>
              <a:t>WinX</a:t>
            </a:r>
            <a:r>
              <a:rPr lang="fr-FR" dirty="0"/>
              <a:t> DVD Ripper Platinum » est un logiciel d’extraction ("ripping") de DVD destiné aux systèmes Windows et Mac. Il permet de convertir des disques physiques en fichiers vidéo numériques (MP4, AVI, MOV, etc.) tout en préservant la qualité d’origine grâce à l’accélération GPU </a:t>
            </a:r>
            <a:r>
              <a:rPr lang="fr-FR" baseline="30000" dirty="0"/>
              <a:t>[</a:t>
            </a:r>
            <a:r>
              <a:rPr lang="fr-FR" baseline="30000" dirty="0">
                <a:hlinkClick r:id="rId3" tooltip="Utilisation du processeur graphique (GPU) pour exécuter des calculs (…)"/>
              </a:rPr>
              <a:t>1</a:t>
            </a:r>
            <a:r>
              <a:rPr lang="fr-FR" baseline="30000" dirty="0"/>
              <a:t>]</a:t>
            </a:r>
            <a:r>
              <a:rPr lang="fr-FR" dirty="0"/>
              <a:t>.. </a:t>
            </a:r>
            <a:br>
              <a:rPr lang="fr-FR" dirty="0"/>
            </a:br>
            <a:r>
              <a:rPr lang="fr-FR" dirty="0" err="1"/>
              <a:t>WinX</a:t>
            </a:r>
            <a:r>
              <a:rPr lang="fr-FR" dirty="0"/>
              <a:t> DVD Ripper Platinum est largement recommandé par les éditeurs et utilisateurs comme le logiciel idéal pour copier un DVD sur PC. Lancé en 2009, il a déjà été téléchargé par plus de 70 millions d’utilisateurs.</a:t>
            </a:r>
          </a:p>
          <a:p>
            <a:r>
              <a:rPr lang="fr-FR" dirty="0"/>
              <a:t>En plus de copier les DVD faits maison, il peut également copier les DVD protégés. La plupart des DVD commerciaux sont protégés, donc pour copier un DVD sur PC avec Windows 10, </a:t>
            </a:r>
            <a:r>
              <a:rPr lang="fr-FR" dirty="0" err="1"/>
              <a:t>WinX</a:t>
            </a:r>
            <a:r>
              <a:rPr lang="fr-FR" dirty="0"/>
              <a:t> DVD Ripper est indispensable. Les autres logiciels gratuits ne peuvent généralement pas gérer ces protections, comme </a:t>
            </a:r>
            <a:r>
              <a:rPr lang="fr-FR" dirty="0" err="1"/>
              <a:t>HandBrake</a:t>
            </a:r>
            <a:r>
              <a:rPr lang="fr-FR" dirty="0"/>
              <a:t> qui nécessite </a:t>
            </a:r>
            <a:r>
              <a:rPr lang="fr-FR" dirty="0" err="1"/>
              <a:t>libdvdcss</a:t>
            </a:r>
            <a:r>
              <a:rPr lang="fr-FR" dirty="0"/>
              <a:t> pour contourner la protection CSS.</a:t>
            </a:r>
          </a:p>
          <a:p>
            <a:endParaRPr lang="fr-FR" dirty="0"/>
          </a:p>
        </p:txBody>
      </p:sp>
      <p:sp>
        <p:nvSpPr>
          <p:cNvPr id="4" name="Espace réservé du numéro de diapositive 3">
            <a:extLst>
              <a:ext uri="{FF2B5EF4-FFF2-40B4-BE49-F238E27FC236}">
                <a16:creationId xmlns:a16="http://schemas.microsoft.com/office/drawing/2014/main" id="{CB945071-C173-18C3-726F-18D836E3CEF7}"/>
              </a:ext>
            </a:extLst>
          </p:cNvPr>
          <p:cNvSpPr>
            <a:spLocks noGrp="1"/>
          </p:cNvSpPr>
          <p:nvPr>
            <p:ph type="sldNum" sz="quarter" idx="10"/>
          </p:nvPr>
        </p:nvSpPr>
        <p:spPr/>
        <p:txBody>
          <a:bodyPr/>
          <a:lstStyle/>
          <a:p>
            <a:fld id="{720DF119-73F4-4AD8-89D2-CBC12B7710F8}" type="slidenum">
              <a:rPr lang="fr-FR" smtClean="0"/>
              <a:pPr/>
              <a:t>11</a:t>
            </a:fld>
            <a:endParaRPr lang="fr-FR"/>
          </a:p>
        </p:txBody>
      </p:sp>
    </p:spTree>
    <p:extLst>
      <p:ext uri="{BB962C8B-B14F-4D97-AF65-F5344CB8AC3E}">
        <p14:creationId xmlns:p14="http://schemas.microsoft.com/office/powerpoint/2010/main" val="19312773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E0A02-6F6E-E927-BFFF-C4330C3B80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E48A05F-5390-A02B-FBC4-525B953729B5}"/>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8AF9C4DE-18E2-8308-CDBA-BE2AED7D6862}"/>
              </a:ext>
            </a:extLst>
          </p:cNvPr>
          <p:cNvSpPr>
            <a:spLocks noGrp="1"/>
          </p:cNvSpPr>
          <p:nvPr>
            <p:ph type="body" idx="1"/>
          </p:nvPr>
        </p:nvSpPr>
        <p:spPr/>
        <p:txBody>
          <a:bodyPr>
            <a:normAutofit/>
          </a:bodyPr>
          <a:lstStyle/>
          <a:p>
            <a:r>
              <a:rPr lang="fr-FR" b="0" dirty="0"/>
              <a:t>Les ordinateurs portables modernes ne disposent plus de ce périphérique intégré: trop encombrant, gros consommateur électrique.</a:t>
            </a:r>
          </a:p>
          <a:p>
            <a:r>
              <a:rPr lang="fr-FR" b="0" dirty="0"/>
              <a:t>Il faut donc acheter un périphérique externe. Point important, il doit être alimenté électriquement par la connexion au PC (câble USB de type C ou double A/C).</a:t>
            </a:r>
          </a:p>
          <a:p>
            <a:r>
              <a:rPr lang="fr-FR" b="0" dirty="0"/>
              <a:t>Il est possible de choisir des lecteurs qui rajoutent des raccordements au PC: des ports USB supplémentaires, des lecteurs de carte SD, un port RJ45, etc.</a:t>
            </a:r>
          </a:p>
          <a:p>
            <a:r>
              <a:rPr lang="fr-FR" b="0" dirty="0"/>
              <a:t>Il y en a pour tous les prix mais compter entre 40 et 60 €.</a:t>
            </a:r>
          </a:p>
        </p:txBody>
      </p:sp>
      <p:sp>
        <p:nvSpPr>
          <p:cNvPr id="4" name="Espace réservé du numéro de diapositive 3">
            <a:extLst>
              <a:ext uri="{FF2B5EF4-FFF2-40B4-BE49-F238E27FC236}">
                <a16:creationId xmlns:a16="http://schemas.microsoft.com/office/drawing/2014/main" id="{F9C2910B-C25C-15FD-CBB1-3BA6044DC9F2}"/>
              </a:ext>
            </a:extLst>
          </p:cNvPr>
          <p:cNvSpPr>
            <a:spLocks noGrp="1"/>
          </p:cNvSpPr>
          <p:nvPr>
            <p:ph type="sldNum" sz="quarter" idx="10"/>
          </p:nvPr>
        </p:nvSpPr>
        <p:spPr/>
        <p:txBody>
          <a:bodyPr/>
          <a:lstStyle/>
          <a:p>
            <a:fld id="{720DF119-73F4-4AD8-89D2-CBC12B7710F8}" type="slidenum">
              <a:rPr lang="fr-FR" smtClean="0"/>
              <a:pPr/>
              <a:t>12</a:t>
            </a:fld>
            <a:endParaRPr lang="fr-FR"/>
          </a:p>
        </p:txBody>
      </p:sp>
    </p:spTree>
    <p:extLst>
      <p:ext uri="{BB962C8B-B14F-4D97-AF65-F5344CB8AC3E}">
        <p14:creationId xmlns:p14="http://schemas.microsoft.com/office/powerpoint/2010/main" val="3513852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556E6-728C-CE85-694C-5CC85647847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6476536-B469-275B-7469-D318BF6330EC}"/>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545D15BD-4B2C-200C-90AC-5F77E9D17E34}"/>
              </a:ext>
            </a:extLst>
          </p:cNvPr>
          <p:cNvSpPr>
            <a:spLocks noGrp="1"/>
          </p:cNvSpPr>
          <p:nvPr>
            <p:ph type="body" idx="1"/>
          </p:nvPr>
        </p:nvSpPr>
        <p:spPr/>
        <p:txBody>
          <a:bodyPr>
            <a:normAutofit/>
          </a:bodyPr>
          <a:lstStyle/>
          <a:p>
            <a:r>
              <a:rPr lang="fr-FR" dirty="0">
                <a:hlinkClick r:id="rId3"/>
              </a:rPr>
              <a:t>Filmotech</a:t>
            </a:r>
            <a:r>
              <a:rPr lang="fr-FR" dirty="0"/>
              <a:t> est un logiciel de gestion de collection de films au format DVD, Blu-Ray, </a:t>
            </a:r>
            <a:r>
              <a:rPr lang="fr-FR" dirty="0" err="1"/>
              <a:t>DiVX</a:t>
            </a:r>
            <a:r>
              <a:rPr lang="fr-FR" dirty="0"/>
              <a:t>, CD, VHS ou autres. Filmotech est un freeware </a:t>
            </a:r>
            <a:r>
              <a:rPr lang="fr-FR" baseline="30000" dirty="0"/>
              <a:t>[</a:t>
            </a:r>
            <a:r>
              <a:rPr lang="fr-FR" baseline="30000" dirty="0">
                <a:hlinkClick r:id="rId4" tooltip="(Anglicisme informatique) Logiciel propriétaire distribué gratuitement. On (…)"/>
              </a:rPr>
              <a:t>1</a:t>
            </a:r>
            <a:r>
              <a:rPr lang="fr-FR" baseline="30000" dirty="0"/>
              <a:t>]</a:t>
            </a:r>
            <a:r>
              <a:rPr lang="fr-FR" dirty="0"/>
              <a:t>. Filmotech s’impose comme un choix judicieux pour gérer et valoriser une collection de films, tant pour les amateurs que pour les gestionnaires de médiathèques ou clubs vidéo. Gratuit, complet et évolutif, il propose l’essentiel sans fioritures inutiles.</a:t>
            </a:r>
          </a:p>
          <a:p>
            <a:r>
              <a:rPr lang="fr-FR" b="1" dirty="0"/>
              <a:t>Une solution pratique pour organiser sa vidéothèque</a:t>
            </a:r>
          </a:p>
          <a:p>
            <a:r>
              <a:rPr lang="fr-FR" dirty="0"/>
              <a:t>Filmotech propose un environnement simple et efficace pour cataloguer ses films, quel que soit le support : DVD, Blu-ray, </a:t>
            </a:r>
            <a:r>
              <a:rPr lang="fr-FR" dirty="0" err="1"/>
              <a:t>DivX</a:t>
            </a:r>
            <a:r>
              <a:rPr lang="fr-FR" dirty="0"/>
              <a:t>, VHS ou même fichiers numériques. Le logiciel séduit par sa compatibilité multiplateforme (PC et Mac) ainsi que son interface structurée, qui facilite l’ajout, la consultation et la gestion de titres.</a:t>
            </a:r>
          </a:p>
          <a:p>
            <a:r>
              <a:rPr lang="fr-FR" b="1" dirty="0"/>
              <a:t>Récupération automatique des informations</a:t>
            </a:r>
          </a:p>
          <a:p>
            <a:r>
              <a:rPr lang="fr-FR" dirty="0"/>
              <a:t>Pour réduire le temps de saisie manuelle, le programme interroge différents sites spécialisés (</a:t>
            </a:r>
            <a:r>
              <a:rPr lang="fr-FR" dirty="0" err="1"/>
              <a:t>IMDb</a:t>
            </a:r>
            <a:r>
              <a:rPr lang="fr-FR" dirty="0"/>
              <a:t>, </a:t>
            </a:r>
            <a:r>
              <a:rPr lang="fr-FR" dirty="0" err="1"/>
              <a:t>Allociné</a:t>
            </a:r>
            <a:r>
              <a:rPr lang="fr-FR" dirty="0"/>
              <a:t>, </a:t>
            </a:r>
            <a:r>
              <a:rPr lang="fr-FR" dirty="0" err="1"/>
              <a:t>TMDb</a:t>
            </a:r>
            <a:r>
              <a:rPr lang="fr-FR" dirty="0"/>
              <a:t>, etc.) pour récupérer jaquettes, synopsis et fiches techniques. Un simple code-barres ou titre suffit souvent à remplir la fiche du film avec précision.</a:t>
            </a:r>
          </a:p>
          <a:p>
            <a:r>
              <a:rPr lang="fr-FR" b="1" dirty="0"/>
              <a:t>Interface et ergonomie</a:t>
            </a:r>
          </a:p>
          <a:p>
            <a:r>
              <a:rPr lang="fr-FR" dirty="0"/>
              <a:t>L’interface claire et en français facilite la prise en main, même pour des utilisateurs novices. L’organisation des menus, la navigation par fiches et les aperçus d’images rendent l’expérience plaisante et intuitive. Les bases de données volumineuses sont prises en charge sans ralentissement notable.</a:t>
            </a:r>
          </a:p>
        </p:txBody>
      </p:sp>
      <p:sp>
        <p:nvSpPr>
          <p:cNvPr id="4" name="Espace réservé du numéro de diapositive 3">
            <a:extLst>
              <a:ext uri="{FF2B5EF4-FFF2-40B4-BE49-F238E27FC236}">
                <a16:creationId xmlns:a16="http://schemas.microsoft.com/office/drawing/2014/main" id="{C0DCACC4-DEC4-B312-332E-7AD42F9404A3}"/>
              </a:ext>
            </a:extLst>
          </p:cNvPr>
          <p:cNvSpPr>
            <a:spLocks noGrp="1"/>
          </p:cNvSpPr>
          <p:nvPr>
            <p:ph type="sldNum" sz="quarter" idx="10"/>
          </p:nvPr>
        </p:nvSpPr>
        <p:spPr/>
        <p:txBody>
          <a:bodyPr/>
          <a:lstStyle/>
          <a:p>
            <a:fld id="{720DF119-73F4-4AD8-89D2-CBC12B7710F8}" type="slidenum">
              <a:rPr lang="fr-FR" smtClean="0"/>
              <a:pPr/>
              <a:t>13</a:t>
            </a:fld>
            <a:endParaRPr lang="fr-FR"/>
          </a:p>
        </p:txBody>
      </p:sp>
    </p:spTree>
    <p:extLst>
      <p:ext uri="{BB962C8B-B14F-4D97-AF65-F5344CB8AC3E}">
        <p14:creationId xmlns:p14="http://schemas.microsoft.com/office/powerpoint/2010/main" val="3255275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931E6-A89F-BE7B-84EE-61A3F3093FB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753DB66-78C6-CBE7-7674-8B2C5818932C}"/>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D618D571-E3BE-447B-F039-C87D755A109C}"/>
              </a:ext>
            </a:extLst>
          </p:cNvPr>
          <p:cNvSpPr>
            <a:spLocks noGrp="1"/>
          </p:cNvSpPr>
          <p:nvPr>
            <p:ph type="body" idx="1"/>
          </p:nvPr>
        </p:nvSpPr>
        <p:spPr/>
        <p:txBody>
          <a:bodyPr>
            <a:normAutofit/>
          </a:bodyPr>
          <a:lstStyle/>
          <a:p>
            <a:endParaRPr lang="fr-FR"/>
          </a:p>
        </p:txBody>
      </p:sp>
      <p:sp>
        <p:nvSpPr>
          <p:cNvPr id="4" name="Espace réservé du numéro de diapositive 3">
            <a:extLst>
              <a:ext uri="{FF2B5EF4-FFF2-40B4-BE49-F238E27FC236}">
                <a16:creationId xmlns:a16="http://schemas.microsoft.com/office/drawing/2014/main" id="{4FAE484B-5632-7FB9-F5DF-57D6667EB2B0}"/>
              </a:ext>
            </a:extLst>
          </p:cNvPr>
          <p:cNvSpPr>
            <a:spLocks noGrp="1"/>
          </p:cNvSpPr>
          <p:nvPr>
            <p:ph type="sldNum" sz="quarter" idx="10"/>
          </p:nvPr>
        </p:nvSpPr>
        <p:spPr/>
        <p:txBody>
          <a:bodyPr/>
          <a:lstStyle/>
          <a:p>
            <a:fld id="{720DF119-73F4-4AD8-89D2-CBC12B7710F8}" type="slidenum">
              <a:rPr lang="fr-FR" smtClean="0"/>
              <a:pPr/>
              <a:t>2</a:t>
            </a:fld>
            <a:endParaRPr lang="fr-FR"/>
          </a:p>
        </p:txBody>
      </p:sp>
    </p:spTree>
    <p:extLst>
      <p:ext uri="{BB962C8B-B14F-4D97-AF65-F5344CB8AC3E}">
        <p14:creationId xmlns:p14="http://schemas.microsoft.com/office/powerpoint/2010/main" val="687158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12C23-A3C7-383D-13E3-B1C33AD7454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9F14826-1C37-E4EC-2365-EC7A08AFF43C}"/>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92F181BB-84D0-B9B4-38E9-7CAC87FD8BC6}"/>
              </a:ext>
            </a:extLst>
          </p:cNvPr>
          <p:cNvSpPr>
            <a:spLocks noGrp="1"/>
          </p:cNvSpPr>
          <p:nvPr>
            <p:ph type="body" idx="1"/>
          </p:nvPr>
        </p:nvSpPr>
        <p:spPr/>
        <p:txBody>
          <a:bodyPr>
            <a:normAutofit/>
          </a:bodyPr>
          <a:lstStyle/>
          <a:p>
            <a:r>
              <a:rPr lang="fr-FR"/>
              <a:t>En 2023, le logiciel rassemblait plus de 500 millions d’utilisateurs. Officiellement, il a même été téléchargé plus de 5 milliards de fois. En France, ce lecteur multimédia s’illustre dans la liste des logiciels recommandés par l’État, notamment en raison de sa gratuité et du fait qu’il soit open source. Plus généralement, il est extrêmement populaire dans tous les pays d’Europe, mais aussi aux États-Unis ou en Inde.</a:t>
            </a:r>
          </a:p>
        </p:txBody>
      </p:sp>
      <p:sp>
        <p:nvSpPr>
          <p:cNvPr id="4" name="Espace réservé du numéro de diapositive 3">
            <a:extLst>
              <a:ext uri="{FF2B5EF4-FFF2-40B4-BE49-F238E27FC236}">
                <a16:creationId xmlns:a16="http://schemas.microsoft.com/office/drawing/2014/main" id="{6C1371FC-F5F1-B06C-AAE2-296F2DECAAF4}"/>
              </a:ext>
            </a:extLst>
          </p:cNvPr>
          <p:cNvSpPr>
            <a:spLocks noGrp="1"/>
          </p:cNvSpPr>
          <p:nvPr>
            <p:ph type="sldNum" sz="quarter" idx="10"/>
          </p:nvPr>
        </p:nvSpPr>
        <p:spPr/>
        <p:txBody>
          <a:bodyPr/>
          <a:lstStyle/>
          <a:p>
            <a:fld id="{720DF119-73F4-4AD8-89D2-CBC12B7710F8}" type="slidenum">
              <a:rPr lang="fr-FR" smtClean="0"/>
              <a:pPr/>
              <a:t>3</a:t>
            </a:fld>
            <a:endParaRPr lang="fr-FR"/>
          </a:p>
        </p:txBody>
      </p:sp>
    </p:spTree>
    <p:extLst>
      <p:ext uri="{BB962C8B-B14F-4D97-AF65-F5344CB8AC3E}">
        <p14:creationId xmlns:p14="http://schemas.microsoft.com/office/powerpoint/2010/main" val="1424171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EE94E-E10B-7AA2-F6FA-4F5B6A47D67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5EB5DF6-90E5-5380-1107-08CB1AC7948F}"/>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BAB86AA9-958B-A69E-9E73-A0CFD6E78D1E}"/>
              </a:ext>
            </a:extLst>
          </p:cNvPr>
          <p:cNvSpPr>
            <a:spLocks noGrp="1"/>
          </p:cNvSpPr>
          <p:nvPr>
            <p:ph type="body" idx="1"/>
          </p:nvPr>
        </p:nvSpPr>
        <p:spPr/>
        <p:txBody>
          <a:bodyPr>
            <a:normAutofit/>
          </a:bodyPr>
          <a:lstStyle/>
          <a:p>
            <a:endParaRPr lang="fr-FR"/>
          </a:p>
        </p:txBody>
      </p:sp>
      <p:sp>
        <p:nvSpPr>
          <p:cNvPr id="4" name="Espace réservé du numéro de diapositive 3">
            <a:extLst>
              <a:ext uri="{FF2B5EF4-FFF2-40B4-BE49-F238E27FC236}">
                <a16:creationId xmlns:a16="http://schemas.microsoft.com/office/drawing/2014/main" id="{E262A440-0421-208F-5AA3-55275B1C4D9E}"/>
              </a:ext>
            </a:extLst>
          </p:cNvPr>
          <p:cNvSpPr>
            <a:spLocks noGrp="1"/>
          </p:cNvSpPr>
          <p:nvPr>
            <p:ph type="sldNum" sz="quarter" idx="10"/>
          </p:nvPr>
        </p:nvSpPr>
        <p:spPr/>
        <p:txBody>
          <a:bodyPr/>
          <a:lstStyle/>
          <a:p>
            <a:fld id="{720DF119-73F4-4AD8-89D2-CBC12B7710F8}" type="slidenum">
              <a:rPr lang="fr-FR" smtClean="0"/>
              <a:pPr/>
              <a:t>4</a:t>
            </a:fld>
            <a:endParaRPr lang="fr-FR"/>
          </a:p>
        </p:txBody>
      </p:sp>
    </p:spTree>
    <p:extLst>
      <p:ext uri="{BB962C8B-B14F-4D97-AF65-F5344CB8AC3E}">
        <p14:creationId xmlns:p14="http://schemas.microsoft.com/office/powerpoint/2010/main" val="207900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B5BAE-1980-DC36-B993-7E636708307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18C0905-7E14-153E-D374-521C971A4462}"/>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2F993F80-73D2-4131-6DD9-1B20FAB6C696}"/>
              </a:ext>
            </a:extLst>
          </p:cNvPr>
          <p:cNvSpPr>
            <a:spLocks noGrp="1"/>
          </p:cNvSpPr>
          <p:nvPr>
            <p:ph type="body" idx="1"/>
          </p:nvPr>
        </p:nvSpPr>
        <p:spPr/>
        <p:txBody>
          <a:bodyPr>
            <a:normAutofit/>
          </a:bodyPr>
          <a:lstStyle/>
          <a:p>
            <a:endParaRPr lang="fr-FR"/>
          </a:p>
        </p:txBody>
      </p:sp>
      <p:sp>
        <p:nvSpPr>
          <p:cNvPr id="4" name="Espace réservé du numéro de diapositive 3">
            <a:extLst>
              <a:ext uri="{FF2B5EF4-FFF2-40B4-BE49-F238E27FC236}">
                <a16:creationId xmlns:a16="http://schemas.microsoft.com/office/drawing/2014/main" id="{7BADBBDB-E2DA-44A4-33A9-6A1E03E4FD8A}"/>
              </a:ext>
            </a:extLst>
          </p:cNvPr>
          <p:cNvSpPr>
            <a:spLocks noGrp="1"/>
          </p:cNvSpPr>
          <p:nvPr>
            <p:ph type="sldNum" sz="quarter" idx="10"/>
          </p:nvPr>
        </p:nvSpPr>
        <p:spPr/>
        <p:txBody>
          <a:bodyPr/>
          <a:lstStyle/>
          <a:p>
            <a:fld id="{720DF119-73F4-4AD8-89D2-CBC12B7710F8}" type="slidenum">
              <a:rPr lang="fr-FR" smtClean="0"/>
              <a:pPr/>
              <a:t>5</a:t>
            </a:fld>
            <a:endParaRPr lang="fr-FR"/>
          </a:p>
        </p:txBody>
      </p:sp>
    </p:spTree>
    <p:extLst>
      <p:ext uri="{BB962C8B-B14F-4D97-AF65-F5344CB8AC3E}">
        <p14:creationId xmlns:p14="http://schemas.microsoft.com/office/powerpoint/2010/main" val="3500521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9BBB9-64E8-1328-AAF9-BCD0AC4BA8D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B35BCF8-2AF0-78BA-1DA7-8EBC97AA5412}"/>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1C90934E-D7A4-07EA-AACF-173A005FAADB}"/>
              </a:ext>
            </a:extLst>
          </p:cNvPr>
          <p:cNvSpPr>
            <a:spLocks noGrp="1"/>
          </p:cNvSpPr>
          <p:nvPr>
            <p:ph type="body" idx="1"/>
          </p:nvPr>
        </p:nvSpPr>
        <p:spPr/>
        <p:txBody>
          <a:bodyPr>
            <a:normAutofit/>
          </a:bodyPr>
          <a:lstStyle/>
          <a:p>
            <a:r>
              <a:rPr lang="fr-FR"/>
              <a:t>Il n’est pas nécessaire d’attendre le chargement du fichier complet.</a:t>
            </a:r>
          </a:p>
        </p:txBody>
      </p:sp>
      <p:sp>
        <p:nvSpPr>
          <p:cNvPr id="4" name="Espace réservé du numéro de diapositive 3">
            <a:extLst>
              <a:ext uri="{FF2B5EF4-FFF2-40B4-BE49-F238E27FC236}">
                <a16:creationId xmlns:a16="http://schemas.microsoft.com/office/drawing/2014/main" id="{9E572EC4-70A7-09EF-E7AE-2E4110574A0A}"/>
              </a:ext>
            </a:extLst>
          </p:cNvPr>
          <p:cNvSpPr>
            <a:spLocks noGrp="1"/>
          </p:cNvSpPr>
          <p:nvPr>
            <p:ph type="sldNum" sz="quarter" idx="10"/>
          </p:nvPr>
        </p:nvSpPr>
        <p:spPr/>
        <p:txBody>
          <a:bodyPr/>
          <a:lstStyle/>
          <a:p>
            <a:fld id="{720DF119-73F4-4AD8-89D2-CBC12B7710F8}" type="slidenum">
              <a:rPr lang="fr-FR" smtClean="0"/>
              <a:pPr/>
              <a:t>6</a:t>
            </a:fld>
            <a:endParaRPr lang="fr-FR"/>
          </a:p>
        </p:txBody>
      </p:sp>
    </p:spTree>
    <p:extLst>
      <p:ext uri="{BB962C8B-B14F-4D97-AF65-F5344CB8AC3E}">
        <p14:creationId xmlns:p14="http://schemas.microsoft.com/office/powerpoint/2010/main" val="2839200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15A60-11A5-5BB2-FADE-28DA1B1A6A3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3AEAD4C-66F0-43A0-4EAD-9CC345E17B7C}"/>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4DCF5D18-BF15-A26E-29A0-44BC0AC8A5E7}"/>
              </a:ext>
            </a:extLst>
          </p:cNvPr>
          <p:cNvSpPr>
            <a:spLocks noGrp="1"/>
          </p:cNvSpPr>
          <p:nvPr>
            <p:ph type="body" idx="1"/>
          </p:nvPr>
        </p:nvSpPr>
        <p:spPr/>
        <p:txBody>
          <a:bodyPr>
            <a:normAutofit/>
          </a:bodyPr>
          <a:lstStyle/>
          <a:p>
            <a:endParaRPr lang="fr-FR"/>
          </a:p>
        </p:txBody>
      </p:sp>
      <p:sp>
        <p:nvSpPr>
          <p:cNvPr id="4" name="Espace réservé du numéro de diapositive 3">
            <a:extLst>
              <a:ext uri="{FF2B5EF4-FFF2-40B4-BE49-F238E27FC236}">
                <a16:creationId xmlns:a16="http://schemas.microsoft.com/office/drawing/2014/main" id="{6DE7BEB6-13D4-A526-B567-46B4998FBEB7}"/>
              </a:ext>
            </a:extLst>
          </p:cNvPr>
          <p:cNvSpPr>
            <a:spLocks noGrp="1"/>
          </p:cNvSpPr>
          <p:nvPr>
            <p:ph type="sldNum" sz="quarter" idx="10"/>
          </p:nvPr>
        </p:nvSpPr>
        <p:spPr/>
        <p:txBody>
          <a:bodyPr/>
          <a:lstStyle/>
          <a:p>
            <a:fld id="{720DF119-73F4-4AD8-89D2-CBC12B7710F8}" type="slidenum">
              <a:rPr lang="fr-FR" smtClean="0"/>
              <a:pPr/>
              <a:t>7</a:t>
            </a:fld>
            <a:endParaRPr lang="fr-FR"/>
          </a:p>
        </p:txBody>
      </p:sp>
    </p:spTree>
    <p:extLst>
      <p:ext uri="{BB962C8B-B14F-4D97-AF65-F5344CB8AC3E}">
        <p14:creationId xmlns:p14="http://schemas.microsoft.com/office/powerpoint/2010/main" val="2202908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D71E8-ADD8-F0A6-7C08-29A1A1C2E7D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FB67F7-E3B0-D36F-E169-4047ED4BC7FB}"/>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2ED8840A-0B62-99BA-44F8-DF2542316E60}"/>
              </a:ext>
            </a:extLst>
          </p:cNvPr>
          <p:cNvSpPr>
            <a:spLocks noGrp="1"/>
          </p:cNvSpPr>
          <p:nvPr>
            <p:ph type="body" idx="1"/>
          </p:nvPr>
        </p:nvSpPr>
        <p:spPr/>
        <p:txBody>
          <a:bodyPr>
            <a:normAutofit/>
          </a:bodyPr>
          <a:lstStyle/>
          <a:p>
            <a:r>
              <a:rPr lang="en-US"/>
              <a:t>[SVOD] - Subscription Video on Demand</a:t>
            </a:r>
          </a:p>
          <a:p>
            <a:r>
              <a:rPr lang="en-US"/>
              <a:t>[</a:t>
            </a:r>
            <a:r>
              <a:rPr lang="en-US" err="1"/>
              <a:t>AVOD</a:t>
            </a:r>
            <a:r>
              <a:rPr lang="en-US"/>
              <a:t>] - Advertising Video on Demand</a:t>
            </a:r>
          </a:p>
          <a:p>
            <a:endParaRPr lang="fr-FR"/>
          </a:p>
        </p:txBody>
      </p:sp>
      <p:sp>
        <p:nvSpPr>
          <p:cNvPr id="4" name="Espace réservé du numéro de diapositive 3">
            <a:extLst>
              <a:ext uri="{FF2B5EF4-FFF2-40B4-BE49-F238E27FC236}">
                <a16:creationId xmlns:a16="http://schemas.microsoft.com/office/drawing/2014/main" id="{855B85EB-9A2F-475F-45A3-68772F0D0366}"/>
              </a:ext>
            </a:extLst>
          </p:cNvPr>
          <p:cNvSpPr>
            <a:spLocks noGrp="1"/>
          </p:cNvSpPr>
          <p:nvPr>
            <p:ph type="sldNum" sz="quarter" idx="10"/>
          </p:nvPr>
        </p:nvSpPr>
        <p:spPr/>
        <p:txBody>
          <a:bodyPr/>
          <a:lstStyle/>
          <a:p>
            <a:fld id="{720DF119-73F4-4AD8-89D2-CBC12B7710F8}" type="slidenum">
              <a:rPr lang="fr-FR" smtClean="0"/>
              <a:pPr/>
              <a:t>8</a:t>
            </a:fld>
            <a:endParaRPr lang="fr-FR"/>
          </a:p>
        </p:txBody>
      </p:sp>
    </p:spTree>
    <p:extLst>
      <p:ext uri="{BB962C8B-B14F-4D97-AF65-F5344CB8AC3E}">
        <p14:creationId xmlns:p14="http://schemas.microsoft.com/office/powerpoint/2010/main" val="2504059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0C6CD-8AC3-0841-01A1-22118DB2C7D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47626C8-F04C-B8C6-09B3-6AD811019EB5}"/>
              </a:ext>
            </a:extLst>
          </p:cNvPr>
          <p:cNvSpPr>
            <a:spLocks noGrp="1" noRot="1" noChangeAspect="1"/>
          </p:cNvSpPr>
          <p:nvPr>
            <p:ph type="sldImg"/>
          </p:nvPr>
        </p:nvSpPr>
        <p:spPr/>
        <p:txBody>
          <a:bodyPr/>
          <a:lstStyle/>
          <a:p>
            <a:endParaRPr lang="fr-FR"/>
          </a:p>
        </p:txBody>
      </p:sp>
      <p:sp>
        <p:nvSpPr>
          <p:cNvPr id="3" name="Espace réservé des commentaires 2">
            <a:extLst>
              <a:ext uri="{FF2B5EF4-FFF2-40B4-BE49-F238E27FC236}">
                <a16:creationId xmlns:a16="http://schemas.microsoft.com/office/drawing/2014/main" id="{1A4F70F1-CABE-5A07-ECAB-CEEB04C9A217}"/>
              </a:ext>
            </a:extLst>
          </p:cNvPr>
          <p:cNvSpPr>
            <a:spLocks noGrp="1"/>
          </p:cNvSpPr>
          <p:nvPr>
            <p:ph type="body" idx="1"/>
          </p:nvPr>
        </p:nvSpPr>
        <p:spPr/>
        <p:txBody>
          <a:bodyPr>
            <a:normAutofit/>
          </a:bodyPr>
          <a:lstStyle/>
          <a:p>
            <a:r>
              <a:rPr lang="en-US"/>
              <a:t>Le budget </a:t>
            </a:r>
            <a:r>
              <a:rPr lang="en-US" err="1"/>
              <a:t>engagé</a:t>
            </a:r>
            <a:r>
              <a:rPr lang="en-US"/>
              <a:t> pour la production d’un film est colossal. Les sites </a:t>
            </a:r>
            <a:r>
              <a:rPr lang="en-US" err="1"/>
              <a:t>illégaux</a:t>
            </a:r>
            <a:r>
              <a:rPr lang="en-US"/>
              <a:t> </a:t>
            </a:r>
            <a:r>
              <a:rPr lang="en-US" err="1"/>
              <a:t>sont</a:t>
            </a:r>
            <a:r>
              <a:rPr lang="en-US"/>
              <a:t> très </a:t>
            </a:r>
            <a:r>
              <a:rPr lang="en-US" err="1"/>
              <a:t>souvent</a:t>
            </a:r>
            <a:r>
              <a:rPr lang="en-US"/>
              <a:t> </a:t>
            </a:r>
            <a:r>
              <a:rPr lang="en-US" err="1"/>
              <a:t>piratés</a:t>
            </a:r>
            <a:r>
              <a:rPr lang="en-US"/>
              <a:t>.</a:t>
            </a:r>
          </a:p>
          <a:p>
            <a:r>
              <a:rPr lang="en-US"/>
              <a:t>Si on vous </a:t>
            </a:r>
            <a:r>
              <a:rPr lang="en-US" err="1"/>
              <a:t>demande</a:t>
            </a:r>
            <a:r>
              <a:rPr lang="en-US"/>
              <a:t> </a:t>
            </a:r>
            <a:r>
              <a:rPr lang="en-US" err="1"/>
              <a:t>votre</a:t>
            </a:r>
            <a:r>
              <a:rPr lang="en-US"/>
              <a:t> carte </a:t>
            </a:r>
            <a:r>
              <a:rPr lang="en-US" err="1"/>
              <a:t>bancaire</a:t>
            </a:r>
            <a:r>
              <a:rPr lang="en-US"/>
              <a:t>, </a:t>
            </a:r>
            <a:r>
              <a:rPr lang="en-US" err="1"/>
              <a:t>fuyez</a:t>
            </a:r>
            <a:r>
              <a:rPr lang="en-US"/>
              <a:t> ! Bien </a:t>
            </a:r>
            <a:r>
              <a:rPr lang="en-US" err="1"/>
              <a:t>qu’il</a:t>
            </a:r>
            <a:r>
              <a:rPr lang="en-US"/>
              <a:t> </a:t>
            </a:r>
            <a:r>
              <a:rPr lang="en-US" err="1"/>
              <a:t>puisse</a:t>
            </a:r>
            <a:r>
              <a:rPr lang="en-US"/>
              <a:t> </a:t>
            </a:r>
            <a:r>
              <a:rPr lang="en-US" err="1"/>
              <a:t>s’agir</a:t>
            </a:r>
            <a:r>
              <a:rPr lang="en-US"/>
              <a:t> </a:t>
            </a:r>
            <a:r>
              <a:rPr lang="en-US" err="1"/>
              <a:t>simplement</a:t>
            </a:r>
            <a:r>
              <a:rPr lang="en-US"/>
              <a:t> d’un </a:t>
            </a:r>
            <a:r>
              <a:rPr lang="en-US" err="1"/>
              <a:t>contrôle</a:t>
            </a:r>
            <a:r>
              <a:rPr lang="en-US"/>
              <a:t> de </a:t>
            </a:r>
            <a:r>
              <a:rPr lang="en-US" err="1"/>
              <a:t>majorité</a:t>
            </a:r>
            <a:r>
              <a:rPr lang="en-US"/>
              <a:t>.</a:t>
            </a:r>
          </a:p>
          <a:p>
            <a:endParaRPr lang="fr-FR"/>
          </a:p>
        </p:txBody>
      </p:sp>
      <p:sp>
        <p:nvSpPr>
          <p:cNvPr id="4" name="Espace réservé du numéro de diapositive 3">
            <a:extLst>
              <a:ext uri="{FF2B5EF4-FFF2-40B4-BE49-F238E27FC236}">
                <a16:creationId xmlns:a16="http://schemas.microsoft.com/office/drawing/2014/main" id="{0E2A18C5-5319-879D-A73E-6E8A24927763}"/>
              </a:ext>
            </a:extLst>
          </p:cNvPr>
          <p:cNvSpPr>
            <a:spLocks noGrp="1"/>
          </p:cNvSpPr>
          <p:nvPr>
            <p:ph type="sldNum" sz="quarter" idx="10"/>
          </p:nvPr>
        </p:nvSpPr>
        <p:spPr/>
        <p:txBody>
          <a:bodyPr/>
          <a:lstStyle/>
          <a:p>
            <a:fld id="{720DF119-73F4-4AD8-89D2-CBC12B7710F8}" type="slidenum">
              <a:rPr lang="fr-FR" smtClean="0"/>
              <a:pPr/>
              <a:t>9</a:t>
            </a:fld>
            <a:endParaRPr lang="fr-FR"/>
          </a:p>
        </p:txBody>
      </p:sp>
    </p:spTree>
    <p:extLst>
      <p:ext uri="{BB962C8B-B14F-4D97-AF65-F5344CB8AC3E}">
        <p14:creationId xmlns:p14="http://schemas.microsoft.com/office/powerpoint/2010/main" val="3822731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2854388-37A4-4799-9E33-C3CE5A0F776A}" type="datetimeFigureOut">
              <a:rPr lang="fr-FR" smtClean="0"/>
              <a:pPr/>
              <a:t>28/05/2026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6007C93-9C99-42CF-8B30-1DB05D7C8D3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54388-37A4-4799-9E33-C3CE5A0F776A}" type="datetimeFigureOut">
              <a:rPr lang="fr-FR" smtClean="0"/>
              <a:pPr/>
              <a:t>28/05/2026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007C93-9C99-42CF-8B30-1DB05D7C8D3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Vidéo sur l’ordinateur</a:t>
            </a:r>
          </a:p>
        </p:txBody>
      </p:sp>
      <p:sp>
        <p:nvSpPr>
          <p:cNvPr id="3" name="Espace réservé du contenu 2"/>
          <p:cNvSpPr>
            <a:spLocks noGrp="1"/>
          </p:cNvSpPr>
          <p:nvPr>
            <p:ph idx="1"/>
          </p:nvPr>
        </p:nvSpPr>
        <p:spPr>
          <a:xfrm>
            <a:off x="457200" y="1943482"/>
            <a:ext cx="8229600" cy="4182681"/>
          </a:xfrm>
        </p:spPr>
        <p:txBody>
          <a:bodyPr>
            <a:normAutofit/>
          </a:bodyPr>
          <a:lstStyle/>
          <a:p>
            <a:pPr marL="0" indent="0">
              <a:buNone/>
            </a:pPr>
            <a:r>
              <a:rPr lang="fr-FR"/>
              <a:t>Il y a deux manières de lire des vidéos :</a:t>
            </a:r>
          </a:p>
          <a:p>
            <a:r>
              <a:rPr lang="fr-FR"/>
              <a:t>La lecture directe, la vidéo est sur la machine de lecture ;</a:t>
            </a:r>
          </a:p>
          <a:p>
            <a:r>
              <a:rPr lang="fr-FR"/>
              <a:t>Le streaming, la vidéo est sur un site internet distant.</a:t>
            </a:r>
          </a:p>
          <a:p>
            <a:pPr marL="0" indent="0">
              <a:buNone/>
            </a:pPr>
            <a:endParaRPr lang="fr-FR"/>
          </a:p>
        </p:txBody>
      </p:sp>
      <p:pic>
        <p:nvPicPr>
          <p:cNvPr id="6" name="Image 5"/>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CCD05-2271-8CB7-76AF-31BAABE2EB5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699C3F1-AF5F-0F40-296F-629E509438BA}"/>
              </a:ext>
            </a:extLst>
          </p:cNvPr>
          <p:cNvSpPr>
            <a:spLocks noGrp="1"/>
          </p:cNvSpPr>
          <p:nvPr>
            <p:ph type="title"/>
          </p:nvPr>
        </p:nvSpPr>
        <p:spPr>
          <a:xfrm>
            <a:off x="457200" y="116632"/>
            <a:ext cx="8229600" cy="1584176"/>
          </a:xfrm>
        </p:spPr>
        <p:txBody>
          <a:bodyPr>
            <a:normAutofit/>
          </a:bodyPr>
          <a:lstStyle/>
          <a:p>
            <a:r>
              <a:rPr lang="fr-FR" sz="4000" dirty="0">
                <a:latin typeface="Verdana" panose="020B0604030504040204" pitchFamily="34" charset="0"/>
                <a:ea typeface="Verdana" panose="020B0604030504040204" pitchFamily="34" charset="0"/>
              </a:rPr>
              <a:t>	Sauvegarder</a:t>
            </a:r>
            <a:br>
              <a:rPr lang="fr-FR" sz="4000" dirty="0">
                <a:latin typeface="Verdana" panose="020B0604030504040204" pitchFamily="34" charset="0"/>
                <a:ea typeface="Verdana" panose="020B0604030504040204" pitchFamily="34" charset="0"/>
              </a:rPr>
            </a:br>
            <a:r>
              <a:rPr lang="fr-FR" sz="4000" b="1" dirty="0">
                <a:latin typeface="Verdana" panose="020B0604030504040204" pitchFamily="34" charset="0"/>
                <a:ea typeface="Verdana" panose="020B0604030504040204" pitchFamily="34" charset="0"/>
              </a:rPr>
              <a:t>Vos</a:t>
            </a:r>
            <a:r>
              <a:rPr lang="fr-FR" sz="4000" dirty="0">
                <a:latin typeface="Verdana" panose="020B0604030504040204" pitchFamily="34" charset="0"/>
                <a:ea typeface="Verdana" panose="020B0604030504040204" pitchFamily="34" charset="0"/>
              </a:rPr>
              <a:t> films DVD</a:t>
            </a:r>
          </a:p>
        </p:txBody>
      </p:sp>
      <p:sp>
        <p:nvSpPr>
          <p:cNvPr id="3" name="Espace réservé du contenu 2">
            <a:extLst>
              <a:ext uri="{FF2B5EF4-FFF2-40B4-BE49-F238E27FC236}">
                <a16:creationId xmlns:a16="http://schemas.microsoft.com/office/drawing/2014/main" id="{998552E8-E4A3-25C2-9B07-4C968CDABA22}"/>
              </a:ext>
            </a:extLst>
          </p:cNvPr>
          <p:cNvSpPr>
            <a:spLocks noGrp="1"/>
          </p:cNvSpPr>
          <p:nvPr>
            <p:ph idx="1"/>
          </p:nvPr>
        </p:nvSpPr>
        <p:spPr>
          <a:xfrm>
            <a:off x="491030" y="1943482"/>
            <a:ext cx="8229600" cy="4182681"/>
          </a:xfrm>
        </p:spPr>
        <p:txBody>
          <a:bodyPr>
            <a:normAutofit/>
          </a:bodyPr>
          <a:lstStyle/>
          <a:p>
            <a:pPr marL="0" indent="0">
              <a:buNone/>
            </a:pPr>
            <a:r>
              <a:rPr lang="fr-FR" dirty="0"/>
              <a:t>Légal — Oui mais ni distribution ni partage.</a:t>
            </a:r>
          </a:p>
          <a:p>
            <a:pPr marL="0" indent="0">
              <a:buNone/>
            </a:pPr>
            <a:endParaRPr lang="fr-FR" dirty="0"/>
          </a:p>
          <a:p>
            <a:pPr marL="0" indent="0">
              <a:buNone/>
            </a:pPr>
            <a:r>
              <a:rPr lang="fr-FR" dirty="0"/>
              <a:t>Logiciel — « </a:t>
            </a:r>
            <a:r>
              <a:rPr lang="fr-FR" dirty="0" err="1"/>
              <a:t>WinX</a:t>
            </a:r>
            <a:r>
              <a:rPr lang="fr-FR" dirty="0"/>
              <a:t> DVD Ripper Platinum », copie des DVD rapidement tout en conservant la qualité originale.</a:t>
            </a:r>
          </a:p>
          <a:p>
            <a:pPr marL="0" indent="0">
              <a:buNone/>
            </a:pPr>
            <a:br>
              <a:rPr lang="fr-FR" dirty="0"/>
            </a:br>
            <a:r>
              <a:rPr lang="fr-FR" dirty="0"/>
              <a:t>Matériel — Lecteur de DVD</a:t>
            </a:r>
          </a:p>
        </p:txBody>
      </p:sp>
      <p:pic>
        <p:nvPicPr>
          <p:cNvPr id="6" name="Image 5">
            <a:extLst>
              <a:ext uri="{FF2B5EF4-FFF2-40B4-BE49-F238E27FC236}">
                <a16:creationId xmlns:a16="http://schemas.microsoft.com/office/drawing/2014/main" id="{799352B2-FF8B-3C1F-EBD9-5B18F9A69CC4}"/>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632172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6AE86-9D84-3D37-89FD-1597DFBAFE0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984D95-3DDD-56F4-321E-5627BAAF3023}"/>
              </a:ext>
            </a:extLst>
          </p:cNvPr>
          <p:cNvSpPr>
            <a:spLocks noGrp="1"/>
          </p:cNvSpPr>
          <p:nvPr>
            <p:ph type="title"/>
          </p:nvPr>
        </p:nvSpPr>
        <p:spPr>
          <a:xfrm>
            <a:off x="457200" y="116632"/>
            <a:ext cx="8229600" cy="1584176"/>
          </a:xfrm>
        </p:spPr>
        <p:txBody>
          <a:bodyPr>
            <a:normAutofit/>
          </a:bodyPr>
          <a:lstStyle/>
          <a:p>
            <a:r>
              <a:rPr lang="fr-FR" sz="4000" dirty="0">
                <a:latin typeface="Verdana" panose="020B0604030504040204" pitchFamily="34" charset="0"/>
                <a:ea typeface="Verdana" panose="020B0604030504040204" pitchFamily="34" charset="0"/>
              </a:rPr>
              <a:t>	</a:t>
            </a:r>
            <a:r>
              <a:rPr lang="fr-FR" sz="4000" dirty="0" err="1"/>
              <a:t>WinX</a:t>
            </a:r>
            <a:r>
              <a:rPr lang="fr-FR" sz="4000" dirty="0"/>
              <a:t> DVD Ripper Platinum </a:t>
            </a:r>
            <a:br>
              <a:rPr lang="fr-FR" sz="4000" dirty="0">
                <a:latin typeface="Verdana" panose="020B0604030504040204" pitchFamily="34" charset="0"/>
                <a:ea typeface="Verdana" panose="020B0604030504040204" pitchFamily="34" charset="0"/>
              </a:rPr>
            </a:br>
            <a:r>
              <a:rPr lang="fr-FR" sz="4000" dirty="0"/>
              <a:t>Extraction de DVD</a:t>
            </a:r>
            <a:endParaRPr lang="fr-FR" sz="4000"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1C78AABF-066C-F6CC-C15E-1483186080BF}"/>
              </a:ext>
            </a:extLst>
          </p:cNvPr>
          <p:cNvSpPr>
            <a:spLocks noGrp="1"/>
          </p:cNvSpPr>
          <p:nvPr>
            <p:ph idx="1"/>
          </p:nvPr>
        </p:nvSpPr>
        <p:spPr>
          <a:xfrm>
            <a:off x="491030" y="1943482"/>
            <a:ext cx="8229600" cy="4182681"/>
          </a:xfrm>
        </p:spPr>
        <p:txBody>
          <a:bodyPr>
            <a:normAutofit/>
          </a:bodyPr>
          <a:lstStyle/>
          <a:p>
            <a:pPr marL="0" indent="0">
              <a:buNone/>
            </a:pPr>
            <a:r>
              <a:rPr lang="fr-FR" dirty="0"/>
              <a:t>Convertir des disques physiques en fichiers vidéo numériques.</a:t>
            </a:r>
          </a:p>
          <a:p>
            <a:pPr marL="0" indent="0">
              <a:buNone/>
            </a:pPr>
            <a:endParaRPr lang="fr-FR" dirty="0"/>
          </a:p>
          <a:p>
            <a:pPr marL="0" indent="0">
              <a:buNone/>
            </a:pPr>
            <a:r>
              <a:rPr lang="fr-FR" dirty="0"/>
              <a:t>Indispensable pour copier un DVD protégé (un film par exemple).</a:t>
            </a:r>
          </a:p>
          <a:p>
            <a:pPr marL="0" indent="0">
              <a:buNone/>
            </a:pPr>
            <a:endParaRPr lang="fr-FR" dirty="0"/>
          </a:p>
          <a:p>
            <a:pPr marL="0" indent="0">
              <a:buNone/>
            </a:pPr>
            <a:r>
              <a:rPr lang="fr-FR" dirty="0"/>
              <a:t>Coût (Forfait à vie / 1 PC) : 60 € TTC</a:t>
            </a:r>
          </a:p>
          <a:p>
            <a:pPr marL="0" indent="0">
              <a:buNone/>
            </a:pPr>
            <a:endParaRPr lang="fr-FR" dirty="0"/>
          </a:p>
        </p:txBody>
      </p:sp>
      <p:pic>
        <p:nvPicPr>
          <p:cNvPr id="6" name="Image 5">
            <a:extLst>
              <a:ext uri="{FF2B5EF4-FFF2-40B4-BE49-F238E27FC236}">
                <a16:creationId xmlns:a16="http://schemas.microsoft.com/office/drawing/2014/main" id="{A7D6B497-C47A-D004-9838-D19BB86A4FB8}"/>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278435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9F5A3-2E1A-6D63-F3AA-7E2FB52D619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59B3071-2564-D940-DB12-39BCED72C312}"/>
              </a:ext>
            </a:extLst>
          </p:cNvPr>
          <p:cNvSpPr>
            <a:spLocks noGrp="1"/>
          </p:cNvSpPr>
          <p:nvPr>
            <p:ph type="title"/>
          </p:nvPr>
        </p:nvSpPr>
        <p:spPr>
          <a:xfrm>
            <a:off x="457200" y="116632"/>
            <a:ext cx="8229600" cy="1584176"/>
          </a:xfrm>
        </p:spPr>
        <p:txBody>
          <a:bodyPr>
            <a:normAutofit/>
          </a:bodyPr>
          <a:lstStyle/>
          <a:p>
            <a:r>
              <a:rPr lang="fr-FR" sz="4000" dirty="0">
                <a:latin typeface="Verdana" panose="020B0604030504040204" pitchFamily="34" charset="0"/>
                <a:ea typeface="Verdana" panose="020B0604030504040204" pitchFamily="34" charset="0"/>
              </a:rPr>
              <a:t>	</a:t>
            </a:r>
            <a:r>
              <a:rPr lang="fr-FR" sz="4000" dirty="0"/>
              <a:t>Lecteur DVD externe</a:t>
            </a:r>
            <a:endParaRPr lang="fr-FR" sz="4000"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FD29D755-AD58-AEFC-D39E-0A399CC4717C}"/>
              </a:ext>
            </a:extLst>
          </p:cNvPr>
          <p:cNvSpPr>
            <a:spLocks noGrp="1"/>
          </p:cNvSpPr>
          <p:nvPr>
            <p:ph idx="1"/>
          </p:nvPr>
        </p:nvSpPr>
        <p:spPr>
          <a:xfrm>
            <a:off x="491030" y="1943482"/>
            <a:ext cx="8229600" cy="4182681"/>
          </a:xfrm>
        </p:spPr>
        <p:txBody>
          <a:bodyPr>
            <a:normAutofit fontScale="92500" lnSpcReduction="20000"/>
          </a:bodyPr>
          <a:lstStyle/>
          <a:p>
            <a:pPr marL="0" indent="0">
              <a:buNone/>
            </a:pPr>
            <a:r>
              <a:rPr lang="fr-FR" dirty="0"/>
              <a:t>Pratiquement obligatoire.</a:t>
            </a:r>
          </a:p>
          <a:p>
            <a:pPr marL="0" indent="0">
              <a:buNone/>
            </a:pPr>
            <a:endParaRPr lang="fr-FR" dirty="0"/>
          </a:p>
          <a:p>
            <a:pPr marL="0" indent="0">
              <a:buNone/>
            </a:pPr>
            <a:r>
              <a:rPr lang="fr-FR" dirty="0"/>
              <a:t>Alimentation électrique par la connexion au PC.</a:t>
            </a:r>
          </a:p>
          <a:p>
            <a:pPr marL="0" indent="0">
              <a:buNone/>
            </a:pPr>
            <a:endParaRPr lang="fr-FR" dirty="0"/>
          </a:p>
          <a:p>
            <a:pPr marL="0" indent="0">
              <a:buNone/>
            </a:pPr>
            <a:r>
              <a:rPr lang="fr-FR" dirty="0"/>
              <a:t>Ajout de raccordements au PC : ports USB supplémentaires, lecteurs de carte SD, port RJ45, etc.</a:t>
            </a:r>
          </a:p>
          <a:p>
            <a:pPr marL="0" indent="0">
              <a:buNone/>
            </a:pPr>
            <a:endParaRPr lang="fr-FR" dirty="0"/>
          </a:p>
          <a:p>
            <a:pPr marL="0" indent="0">
              <a:buNone/>
            </a:pPr>
            <a:r>
              <a:rPr lang="fr-FR" dirty="0"/>
              <a:t>Coût : moins de 60 € TTC</a:t>
            </a:r>
          </a:p>
          <a:p>
            <a:pPr marL="0" indent="0">
              <a:buNone/>
            </a:pPr>
            <a:endParaRPr lang="fr-FR" dirty="0"/>
          </a:p>
        </p:txBody>
      </p:sp>
      <p:pic>
        <p:nvPicPr>
          <p:cNvPr id="6" name="Image 5">
            <a:extLst>
              <a:ext uri="{FF2B5EF4-FFF2-40B4-BE49-F238E27FC236}">
                <a16:creationId xmlns:a16="http://schemas.microsoft.com/office/drawing/2014/main" id="{D540FF4B-098E-9ACF-4D2E-D7A0BE6A0FA0}"/>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000487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781BB-B328-1B8D-9DB0-F11E45728A2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1DC8BCD-9947-C24F-3C7C-B824E92AB548}"/>
              </a:ext>
            </a:extLst>
          </p:cNvPr>
          <p:cNvSpPr>
            <a:spLocks noGrp="1"/>
          </p:cNvSpPr>
          <p:nvPr>
            <p:ph type="title"/>
          </p:nvPr>
        </p:nvSpPr>
        <p:spPr>
          <a:xfrm>
            <a:off x="457200" y="116632"/>
            <a:ext cx="8229600" cy="1584176"/>
          </a:xfrm>
        </p:spPr>
        <p:txBody>
          <a:bodyPr>
            <a:normAutofit fontScale="90000"/>
          </a:bodyPr>
          <a:lstStyle/>
          <a:p>
            <a:r>
              <a:rPr lang="fr-FR" sz="4000" dirty="0">
                <a:latin typeface="Verdana" panose="020B0604030504040204" pitchFamily="34" charset="0"/>
                <a:ea typeface="Verdana" panose="020B0604030504040204" pitchFamily="34" charset="0"/>
              </a:rPr>
              <a:t>	</a:t>
            </a:r>
            <a:r>
              <a:rPr lang="fr-FR" sz="4000" dirty="0"/>
              <a:t>Filmotech</a:t>
            </a:r>
            <a:br>
              <a:rPr lang="fr-FR" sz="4000" dirty="0"/>
            </a:br>
            <a:r>
              <a:rPr lang="fr-FR" sz="4000" dirty="0"/>
              <a:t>Gestion de la collection de films</a:t>
            </a:r>
            <a:br>
              <a:rPr lang="fr-FR" sz="4000" dirty="0"/>
            </a:br>
            <a:endParaRPr lang="fr-FR" sz="4000" dirty="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7FB9516C-4377-6824-C33A-4E15C9945AA9}"/>
              </a:ext>
            </a:extLst>
          </p:cNvPr>
          <p:cNvSpPr>
            <a:spLocks noGrp="1"/>
          </p:cNvSpPr>
          <p:nvPr>
            <p:ph idx="1"/>
          </p:nvPr>
        </p:nvSpPr>
        <p:spPr>
          <a:xfrm>
            <a:off x="491030" y="1943482"/>
            <a:ext cx="8229600" cy="4182681"/>
          </a:xfrm>
        </p:spPr>
        <p:txBody>
          <a:bodyPr>
            <a:normAutofit/>
          </a:bodyPr>
          <a:lstStyle/>
          <a:p>
            <a:r>
              <a:rPr lang="fr-FR" dirty="0"/>
              <a:t>Freeware donc gratuit, complet, évolutif, il propose l’essentiel.</a:t>
            </a:r>
          </a:p>
          <a:p>
            <a:r>
              <a:rPr lang="fr-FR" dirty="0"/>
              <a:t>Idéal pour cataloguer ses films.</a:t>
            </a:r>
          </a:p>
          <a:p>
            <a:r>
              <a:rPr lang="fr-FR" dirty="0"/>
              <a:t>Récupération automatique des informations.</a:t>
            </a:r>
          </a:p>
          <a:p>
            <a:r>
              <a:rPr lang="fr-FR" dirty="0"/>
              <a:t>Interface claire et en français.</a:t>
            </a:r>
          </a:p>
          <a:p>
            <a:pPr marL="0" indent="0">
              <a:buNone/>
            </a:pPr>
            <a:endParaRPr lang="fr-FR" dirty="0"/>
          </a:p>
        </p:txBody>
      </p:sp>
      <p:pic>
        <p:nvPicPr>
          <p:cNvPr id="6" name="Image 5">
            <a:extLst>
              <a:ext uri="{FF2B5EF4-FFF2-40B4-BE49-F238E27FC236}">
                <a16:creationId xmlns:a16="http://schemas.microsoft.com/office/drawing/2014/main" id="{F01B55F2-8AC7-01D3-B2FD-CB721AC061E1}"/>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2034220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C6B5A-FD20-04AD-F488-555B4F8EDB9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3CF4047-B8F4-17BD-5069-C97614DAED03}"/>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Lecture directe — mp4</a:t>
            </a:r>
          </a:p>
        </p:txBody>
      </p:sp>
      <p:sp>
        <p:nvSpPr>
          <p:cNvPr id="3" name="Espace réservé du contenu 2">
            <a:extLst>
              <a:ext uri="{FF2B5EF4-FFF2-40B4-BE49-F238E27FC236}">
                <a16:creationId xmlns:a16="http://schemas.microsoft.com/office/drawing/2014/main" id="{350B10D2-9C3E-3CC4-5171-F69FDDF0C1FF}"/>
              </a:ext>
            </a:extLst>
          </p:cNvPr>
          <p:cNvSpPr>
            <a:spLocks noGrp="1"/>
          </p:cNvSpPr>
          <p:nvPr>
            <p:ph idx="1"/>
          </p:nvPr>
        </p:nvSpPr>
        <p:spPr>
          <a:xfrm>
            <a:off x="457200" y="1943482"/>
            <a:ext cx="8229600" cy="4182681"/>
          </a:xfrm>
        </p:spPr>
        <p:txBody>
          <a:bodyPr>
            <a:normAutofit fontScale="85000" lnSpcReduction="10000"/>
          </a:bodyPr>
          <a:lstStyle/>
          <a:p>
            <a:pPr marL="0" indent="0">
              <a:buNone/>
            </a:pPr>
            <a:r>
              <a:rPr lang="fr-FR"/>
              <a:t>Il existe de nombreuses formes d’encodage de vidéo. La vidéo est le plus souvent au format « mp4 » :</a:t>
            </a:r>
          </a:p>
          <a:p>
            <a:r>
              <a:rPr lang="fr-FR" b="1"/>
              <a:t>Conteneur</a:t>
            </a:r>
            <a:r>
              <a:rPr lang="fr-FR"/>
              <a:t> : peut contenir vidéo, audio, sous‑titres et métadonnées.</a:t>
            </a:r>
          </a:p>
          <a:p>
            <a:r>
              <a:rPr lang="fr-FR" b="1"/>
              <a:t>Utilisation</a:t>
            </a:r>
            <a:r>
              <a:rPr lang="fr-FR"/>
              <a:t> : diffusion en ligne (YouTube, Vimeo), stockage personnel, lecture sur la plupart des appareils (smartphones, tablettes, ordinateurs, téléviseurs).</a:t>
            </a:r>
          </a:p>
          <a:p>
            <a:r>
              <a:rPr lang="fr-FR" b="1"/>
              <a:t>Avantages</a:t>
            </a:r>
            <a:r>
              <a:rPr lang="fr-FR"/>
              <a:t> : bonne compression avec qualité élevée, large compatibilité.</a:t>
            </a:r>
          </a:p>
        </p:txBody>
      </p:sp>
      <p:pic>
        <p:nvPicPr>
          <p:cNvPr id="6" name="Image 5">
            <a:extLst>
              <a:ext uri="{FF2B5EF4-FFF2-40B4-BE49-F238E27FC236}">
                <a16:creationId xmlns:a16="http://schemas.microsoft.com/office/drawing/2014/main" id="{75C2EC9C-C060-6006-5D32-B6025B3E76E0}"/>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27622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67E12-075C-3F0D-841F-977631E1E51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CA666EB-2BBB-0202-088C-BD455B20CEF0}"/>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Lecture directe — </a:t>
            </a:r>
            <a:r>
              <a:rPr lang="fr-FR" sz="4000" err="1">
                <a:latin typeface="Verdana" panose="020B0604030504040204" pitchFamily="34" charset="0"/>
                <a:ea typeface="Verdana" panose="020B0604030504040204" pitchFamily="34" charset="0"/>
              </a:rPr>
              <a:t>VLC</a:t>
            </a:r>
            <a:endParaRPr lang="fr-FR" sz="4000">
              <a:latin typeface="Verdana" panose="020B0604030504040204" pitchFamily="34" charset="0"/>
              <a:ea typeface="Verdana" panose="020B0604030504040204" pitchFamily="34" charset="0"/>
            </a:endParaRPr>
          </a:p>
        </p:txBody>
      </p:sp>
      <p:sp>
        <p:nvSpPr>
          <p:cNvPr id="3" name="Espace réservé du contenu 2">
            <a:extLst>
              <a:ext uri="{FF2B5EF4-FFF2-40B4-BE49-F238E27FC236}">
                <a16:creationId xmlns:a16="http://schemas.microsoft.com/office/drawing/2014/main" id="{1CCF918E-71FE-ADF7-CC72-1DD889F8CC95}"/>
              </a:ext>
            </a:extLst>
          </p:cNvPr>
          <p:cNvSpPr>
            <a:spLocks noGrp="1"/>
          </p:cNvSpPr>
          <p:nvPr>
            <p:ph idx="1"/>
          </p:nvPr>
        </p:nvSpPr>
        <p:spPr>
          <a:xfrm>
            <a:off x="457200" y="1943482"/>
            <a:ext cx="8229600" cy="4182681"/>
          </a:xfrm>
        </p:spPr>
        <p:txBody>
          <a:bodyPr>
            <a:normAutofit/>
          </a:bodyPr>
          <a:lstStyle/>
          <a:p>
            <a:pPr marL="0" indent="0">
              <a:buNone/>
            </a:pPr>
            <a:r>
              <a:rPr lang="fr-FR"/>
              <a:t>Le logiciel retenu pour lire une vidéo est </a:t>
            </a:r>
            <a:r>
              <a:rPr lang="fr-FR" err="1"/>
              <a:t>VLC</a:t>
            </a:r>
            <a:r>
              <a:rPr lang="fr-FR"/>
              <a:t> (Lecteur Multimédia) :</a:t>
            </a:r>
          </a:p>
          <a:p>
            <a:r>
              <a:rPr lang="fr-FR"/>
              <a:t>Gratuit, en français</a:t>
            </a:r>
          </a:p>
          <a:p>
            <a:r>
              <a:rPr lang="fr-FR"/>
              <a:t>Logiciel retenu par l'administration française</a:t>
            </a:r>
          </a:p>
          <a:p>
            <a:r>
              <a:rPr lang="fr-FR"/>
              <a:t>500 millions d’utilisateurs en 2023</a:t>
            </a:r>
          </a:p>
          <a:p>
            <a:r>
              <a:rPr lang="fr-FR"/>
              <a:t>extrêmement populaire dans tous les pays d’Europe, aux États-Unis et en Inde.</a:t>
            </a:r>
          </a:p>
        </p:txBody>
      </p:sp>
      <p:pic>
        <p:nvPicPr>
          <p:cNvPr id="6" name="Image 5">
            <a:extLst>
              <a:ext uri="{FF2B5EF4-FFF2-40B4-BE49-F238E27FC236}">
                <a16:creationId xmlns:a16="http://schemas.microsoft.com/office/drawing/2014/main" id="{ADDDE9A9-6F9E-7E4C-4355-C044EB69D311}"/>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1127818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4F6B5-C3C2-4E2D-314F-663893F62A2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4451468-2328-4936-40C4-E35D90C5B2EB}"/>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Vidéo sur le PC</a:t>
            </a:r>
          </a:p>
        </p:txBody>
      </p:sp>
      <p:sp>
        <p:nvSpPr>
          <p:cNvPr id="3" name="Espace réservé du contenu 2">
            <a:extLst>
              <a:ext uri="{FF2B5EF4-FFF2-40B4-BE49-F238E27FC236}">
                <a16:creationId xmlns:a16="http://schemas.microsoft.com/office/drawing/2014/main" id="{B189FA84-920C-08E7-C3E9-71010EE0F9F5}"/>
              </a:ext>
            </a:extLst>
          </p:cNvPr>
          <p:cNvSpPr>
            <a:spLocks noGrp="1"/>
          </p:cNvSpPr>
          <p:nvPr>
            <p:ph idx="1"/>
          </p:nvPr>
        </p:nvSpPr>
        <p:spPr>
          <a:xfrm>
            <a:off x="457200" y="1943482"/>
            <a:ext cx="8229600" cy="4182681"/>
          </a:xfrm>
        </p:spPr>
        <p:txBody>
          <a:bodyPr>
            <a:normAutofit/>
          </a:bodyPr>
          <a:lstStyle/>
          <a:p>
            <a:pPr marL="0" indent="0">
              <a:buNone/>
            </a:pPr>
            <a:r>
              <a:rPr lang="fr-FR"/>
              <a:t>La vidéo est le plus souvent au format « mp4 ». Mais d’où vient-elle ?</a:t>
            </a:r>
          </a:p>
          <a:p>
            <a:r>
              <a:rPr lang="fr-FR"/>
              <a:t>Reçue par mail</a:t>
            </a:r>
          </a:p>
          <a:p>
            <a:r>
              <a:rPr lang="fr-FR"/>
              <a:t>Créée par le téléphone ou autre appareil</a:t>
            </a:r>
          </a:p>
          <a:p>
            <a:r>
              <a:rPr lang="fr-FR"/>
              <a:t>Téléchargée sur un site</a:t>
            </a:r>
          </a:p>
          <a:p>
            <a:r>
              <a:rPr lang="fr-FR"/>
              <a:t>Autres ?</a:t>
            </a:r>
          </a:p>
        </p:txBody>
      </p:sp>
      <p:pic>
        <p:nvPicPr>
          <p:cNvPr id="6" name="Image 5">
            <a:extLst>
              <a:ext uri="{FF2B5EF4-FFF2-40B4-BE49-F238E27FC236}">
                <a16:creationId xmlns:a16="http://schemas.microsoft.com/office/drawing/2014/main" id="{8261574A-308D-25AA-96C2-84B1514CA048}"/>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1040035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71F95-C6C8-527C-B963-9AE565C824F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82B9CD-207E-71F2-E431-C77D2F89F816}"/>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Où trouver des films à télécharger gratuitement ?</a:t>
            </a:r>
          </a:p>
        </p:txBody>
      </p:sp>
      <p:sp>
        <p:nvSpPr>
          <p:cNvPr id="3" name="Espace réservé du contenu 2">
            <a:extLst>
              <a:ext uri="{FF2B5EF4-FFF2-40B4-BE49-F238E27FC236}">
                <a16:creationId xmlns:a16="http://schemas.microsoft.com/office/drawing/2014/main" id="{1F8889E1-16AB-3F97-FF5A-8ACDC8F3FC7D}"/>
              </a:ext>
            </a:extLst>
          </p:cNvPr>
          <p:cNvSpPr>
            <a:spLocks noGrp="1"/>
          </p:cNvSpPr>
          <p:nvPr>
            <p:ph idx="1"/>
          </p:nvPr>
        </p:nvSpPr>
        <p:spPr>
          <a:xfrm>
            <a:off x="457200" y="1943482"/>
            <a:ext cx="8229600" cy="4182681"/>
          </a:xfrm>
        </p:spPr>
        <p:txBody>
          <a:bodyPr>
            <a:normAutofit lnSpcReduction="10000"/>
          </a:bodyPr>
          <a:lstStyle/>
          <a:p>
            <a:pPr marL="0" indent="0">
              <a:buNone/>
            </a:pPr>
            <a:r>
              <a:rPr lang="fr-FR" sz="2800">
                <a:ea typeface="Verdana" panose="020B0604030504040204" pitchFamily="34" charset="0"/>
              </a:rPr>
              <a:t>Les films tombent dans le domaine public 70 ans après la mort de l’auteur. </a:t>
            </a:r>
            <a:r>
              <a:rPr lang="fr-FR" sz="2800"/>
              <a:t>Archive.org est le principal site de téléchargement gratuit.</a:t>
            </a:r>
          </a:p>
          <a:p>
            <a:pPr marL="0" indent="0">
              <a:buNone/>
            </a:pPr>
            <a:r>
              <a:rPr lang="fr-FR" sz="2800"/>
              <a:t>La télévision (vidéos de rattrapage) peut proposer des séries (feuilletons, bandes dessinées, etc.) : le logiciel </a:t>
            </a:r>
            <a:r>
              <a:rPr lang="fr-FR" sz="2800" err="1"/>
              <a:t>Captvty</a:t>
            </a:r>
            <a:r>
              <a:rPr lang="fr-FR" sz="2800"/>
              <a:t> est particulièrement adapté au téléchargement de ces vidéos.</a:t>
            </a:r>
          </a:p>
          <a:p>
            <a:pPr marL="0" indent="0">
              <a:buNone/>
            </a:pPr>
            <a:r>
              <a:rPr lang="fr-FR" sz="2800" b="1">
                <a:ea typeface="Verdana" panose="020B0604030504040204" pitchFamily="34" charset="0"/>
              </a:rPr>
              <a:t>Note :</a:t>
            </a:r>
            <a:r>
              <a:rPr lang="fr-FR" sz="2800" i="1">
                <a:ea typeface="Verdana" panose="020B0604030504040204" pitchFamily="34" charset="0"/>
              </a:rPr>
              <a:t> Il est important de se méfier des sites proposant gratuitement des films à télécharger surtout s’ils sont récents.</a:t>
            </a:r>
          </a:p>
          <a:p>
            <a:pPr marL="0" indent="0">
              <a:buNone/>
            </a:pPr>
            <a:endParaRPr lang="fr-FR"/>
          </a:p>
        </p:txBody>
      </p:sp>
      <p:pic>
        <p:nvPicPr>
          <p:cNvPr id="6" name="Image 5">
            <a:extLst>
              <a:ext uri="{FF2B5EF4-FFF2-40B4-BE49-F238E27FC236}">
                <a16:creationId xmlns:a16="http://schemas.microsoft.com/office/drawing/2014/main" id="{4737BB16-A75D-E815-D29E-40BD546A7558}"/>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2144730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B910A-F432-6192-FEB1-767C794377A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C06A300-BD34-1246-9A53-C37478CC9B56}"/>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Streaming</a:t>
            </a:r>
            <a:br>
              <a:rPr lang="fr-FR" sz="4000">
                <a:latin typeface="Verdana" panose="020B0604030504040204" pitchFamily="34" charset="0"/>
                <a:ea typeface="Verdana" panose="020B0604030504040204" pitchFamily="34" charset="0"/>
              </a:rPr>
            </a:br>
            <a:r>
              <a:rPr lang="fr-FR" sz="4000">
                <a:latin typeface="Verdana" panose="020B0604030504040204" pitchFamily="34" charset="0"/>
                <a:ea typeface="Verdana" panose="020B0604030504040204" pitchFamily="34" charset="0"/>
              </a:rPr>
              <a:t>Fonctionnement</a:t>
            </a:r>
          </a:p>
        </p:txBody>
      </p:sp>
      <p:sp>
        <p:nvSpPr>
          <p:cNvPr id="3" name="Espace réservé du contenu 2">
            <a:extLst>
              <a:ext uri="{FF2B5EF4-FFF2-40B4-BE49-F238E27FC236}">
                <a16:creationId xmlns:a16="http://schemas.microsoft.com/office/drawing/2014/main" id="{60676A4B-66CC-5E05-C712-C1CEDF00D377}"/>
              </a:ext>
            </a:extLst>
          </p:cNvPr>
          <p:cNvSpPr>
            <a:spLocks noGrp="1"/>
          </p:cNvSpPr>
          <p:nvPr>
            <p:ph idx="1"/>
          </p:nvPr>
        </p:nvSpPr>
        <p:spPr>
          <a:xfrm>
            <a:off x="457200" y="1943482"/>
            <a:ext cx="8229600" cy="4182681"/>
          </a:xfrm>
        </p:spPr>
        <p:txBody>
          <a:bodyPr>
            <a:normAutofit fontScale="85000" lnSpcReduction="10000"/>
          </a:bodyPr>
          <a:lstStyle/>
          <a:p>
            <a:pPr marL="0" indent="0">
              <a:buNone/>
            </a:pPr>
            <a:r>
              <a:rPr lang="fr-FR"/>
              <a:t>Le navigateur lit la vidéo sans ni ne la copier ni l’enregistrer. La vidéo se charge petit à petit, et les données chargées par le navigateur ne sont pas enregistrées localement :</a:t>
            </a:r>
          </a:p>
          <a:p>
            <a:r>
              <a:rPr lang="fr-FR"/>
              <a:t>Transmission en temps réel : les données sont envoyées depuis un serveur distant vers l’appareil de l’utilisateur sous forme de petits paquets ;</a:t>
            </a:r>
          </a:p>
          <a:p>
            <a:r>
              <a:rPr lang="fr-FR"/>
              <a:t>Lecture instantanée : dès qu’une partie suffisante des données est reçue, la lecture commence, permettant ainsi une expérience fluide et immédiate.</a:t>
            </a:r>
          </a:p>
          <a:p>
            <a:pPr marL="0" indent="0">
              <a:buNone/>
            </a:pPr>
            <a:endParaRPr lang="fr-FR"/>
          </a:p>
          <a:p>
            <a:pPr marL="0" indent="0">
              <a:buNone/>
            </a:pPr>
            <a:endParaRPr lang="fr-FR"/>
          </a:p>
        </p:txBody>
      </p:sp>
      <p:pic>
        <p:nvPicPr>
          <p:cNvPr id="6" name="Image 5">
            <a:extLst>
              <a:ext uri="{FF2B5EF4-FFF2-40B4-BE49-F238E27FC236}">
                <a16:creationId xmlns:a16="http://schemas.microsoft.com/office/drawing/2014/main" id="{2B3652CA-E7E7-C8B8-0FB0-3A0246830D60}"/>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7755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C932E-852B-227E-078E-1132D193214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72420D9-9D39-7124-C065-D455334D34AC}"/>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Streaming</a:t>
            </a:r>
          </a:p>
        </p:txBody>
      </p:sp>
      <p:sp>
        <p:nvSpPr>
          <p:cNvPr id="3" name="Espace réservé du contenu 2">
            <a:extLst>
              <a:ext uri="{FF2B5EF4-FFF2-40B4-BE49-F238E27FC236}">
                <a16:creationId xmlns:a16="http://schemas.microsoft.com/office/drawing/2014/main" id="{7EC2EA3A-2476-DDEB-5808-6B3ECF8B214D}"/>
              </a:ext>
            </a:extLst>
          </p:cNvPr>
          <p:cNvSpPr>
            <a:spLocks noGrp="1"/>
          </p:cNvSpPr>
          <p:nvPr>
            <p:ph idx="1"/>
          </p:nvPr>
        </p:nvSpPr>
        <p:spPr>
          <a:xfrm>
            <a:off x="457200" y="1943482"/>
            <a:ext cx="8229600" cy="4182681"/>
          </a:xfrm>
        </p:spPr>
        <p:txBody>
          <a:bodyPr>
            <a:normAutofit/>
          </a:bodyPr>
          <a:lstStyle/>
          <a:p>
            <a:pPr marL="0" indent="0">
              <a:buNone/>
            </a:pPr>
            <a:r>
              <a:rPr lang="fr-FR"/>
              <a:t>Deux types de streaming :</a:t>
            </a:r>
          </a:p>
          <a:p>
            <a:r>
              <a:rPr lang="fr-FR"/>
              <a:t>Streaming à la demande (VOD) : permet aux utilisateurs de choisir ce qu’ils veulent regarder à tout moment.</a:t>
            </a:r>
          </a:p>
          <a:p>
            <a:r>
              <a:rPr lang="fr-FR"/>
              <a:t>Live streaming : diffusion en direct d’événements, permettant de suivre des spectacles ou des compétitions en temps réel.</a:t>
            </a:r>
          </a:p>
          <a:p>
            <a:pPr marL="0" indent="0">
              <a:buNone/>
            </a:pPr>
            <a:endParaRPr lang="fr-FR"/>
          </a:p>
          <a:p>
            <a:pPr marL="0" indent="0">
              <a:buNone/>
            </a:pPr>
            <a:endParaRPr lang="fr-FR"/>
          </a:p>
        </p:txBody>
      </p:sp>
      <p:pic>
        <p:nvPicPr>
          <p:cNvPr id="6" name="Image 5">
            <a:extLst>
              <a:ext uri="{FF2B5EF4-FFF2-40B4-BE49-F238E27FC236}">
                <a16:creationId xmlns:a16="http://schemas.microsoft.com/office/drawing/2014/main" id="{E9E5CE1D-ADF2-A0A8-5ACB-AA31DE6A5BF3}"/>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15432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FA66B-E059-4AAF-F16E-5B40774735F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572B33-6535-2EC9-4B2C-FFE9A7B0E191}"/>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Streaming</a:t>
            </a:r>
            <a:br>
              <a:rPr lang="fr-FR" sz="4000">
                <a:latin typeface="Verdana" panose="020B0604030504040204" pitchFamily="34" charset="0"/>
                <a:ea typeface="Verdana" panose="020B0604030504040204" pitchFamily="34" charset="0"/>
              </a:rPr>
            </a:br>
            <a:r>
              <a:rPr lang="fr-FR" sz="4000">
                <a:latin typeface="Verdana" panose="020B0604030504040204" pitchFamily="34" charset="0"/>
                <a:ea typeface="Verdana" panose="020B0604030504040204" pitchFamily="34" charset="0"/>
              </a:rPr>
              <a:t>Gratuit &amp; Légal</a:t>
            </a:r>
          </a:p>
        </p:txBody>
      </p:sp>
      <p:sp>
        <p:nvSpPr>
          <p:cNvPr id="3" name="Espace réservé du contenu 2">
            <a:extLst>
              <a:ext uri="{FF2B5EF4-FFF2-40B4-BE49-F238E27FC236}">
                <a16:creationId xmlns:a16="http://schemas.microsoft.com/office/drawing/2014/main" id="{0A9F26BF-EDB1-5634-BC11-8793B231833C}"/>
              </a:ext>
            </a:extLst>
          </p:cNvPr>
          <p:cNvSpPr>
            <a:spLocks noGrp="1"/>
          </p:cNvSpPr>
          <p:nvPr>
            <p:ph idx="1"/>
          </p:nvPr>
        </p:nvSpPr>
        <p:spPr>
          <a:xfrm>
            <a:off x="491030" y="1943482"/>
            <a:ext cx="8229600" cy="4182681"/>
          </a:xfrm>
        </p:spPr>
        <p:txBody>
          <a:bodyPr>
            <a:normAutofit lnSpcReduction="10000"/>
          </a:bodyPr>
          <a:lstStyle/>
          <a:p>
            <a:pPr marL="0" indent="0">
              <a:buNone/>
            </a:pPr>
            <a:r>
              <a:rPr lang="fr-FR" dirty="0"/>
              <a:t>Il se divise en deux grandes familles :</a:t>
            </a:r>
          </a:p>
          <a:p>
            <a:r>
              <a:rPr lang="fr-FR" dirty="0"/>
              <a:t>La SVOD c’est « Netflix », « Disney+ », « Amazon Prime Video » : vous payez un abonnement mensuel pour accéder au catalogue.</a:t>
            </a:r>
          </a:p>
          <a:p>
            <a:r>
              <a:rPr lang="fr-FR"/>
              <a:t>L’AVOD </a:t>
            </a:r>
            <a:r>
              <a:rPr lang="fr-FR" dirty="0"/>
              <a:t>est le modèle des plateformes gratuites comme « Pluto TV » ou « </a:t>
            </a:r>
            <a:r>
              <a:rPr lang="fr-FR" dirty="0" err="1"/>
              <a:t>Rakuten</a:t>
            </a:r>
            <a:r>
              <a:rPr lang="fr-FR" dirty="0"/>
              <a:t> TV » : la publicité remplace l’abonnement.</a:t>
            </a:r>
          </a:p>
          <a:p>
            <a:pPr marL="0" indent="0">
              <a:buNone/>
            </a:pPr>
            <a:endParaRPr lang="fr-FR" dirty="0"/>
          </a:p>
        </p:txBody>
      </p:sp>
      <p:pic>
        <p:nvPicPr>
          <p:cNvPr id="6" name="Image 5">
            <a:extLst>
              <a:ext uri="{FF2B5EF4-FFF2-40B4-BE49-F238E27FC236}">
                <a16:creationId xmlns:a16="http://schemas.microsoft.com/office/drawing/2014/main" id="{A32C7473-5D73-8E62-D39D-EA585821280E}"/>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1015536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4C9B3-2677-A2B4-A5CF-A4AE57A6ABD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A18F250-D326-A592-C91B-B4AEC261CAAF}"/>
              </a:ext>
            </a:extLst>
          </p:cNvPr>
          <p:cNvSpPr>
            <a:spLocks noGrp="1"/>
          </p:cNvSpPr>
          <p:nvPr>
            <p:ph type="title"/>
          </p:nvPr>
        </p:nvSpPr>
        <p:spPr>
          <a:xfrm>
            <a:off x="457200" y="116632"/>
            <a:ext cx="8229600" cy="1584176"/>
          </a:xfrm>
        </p:spPr>
        <p:txBody>
          <a:bodyPr>
            <a:normAutofit/>
          </a:bodyPr>
          <a:lstStyle/>
          <a:p>
            <a:r>
              <a:rPr lang="fr-FR" sz="4000">
                <a:latin typeface="Verdana" panose="020B0604030504040204" pitchFamily="34" charset="0"/>
                <a:ea typeface="Verdana" panose="020B0604030504040204" pitchFamily="34" charset="0"/>
              </a:rPr>
              <a:t>	Streaming</a:t>
            </a:r>
            <a:br>
              <a:rPr lang="fr-FR" sz="4000">
                <a:latin typeface="Verdana" panose="020B0604030504040204" pitchFamily="34" charset="0"/>
                <a:ea typeface="Verdana" panose="020B0604030504040204" pitchFamily="34" charset="0"/>
              </a:rPr>
            </a:br>
            <a:r>
              <a:rPr lang="fr-FR" sz="4000">
                <a:latin typeface="Verdana" panose="020B0604030504040204" pitchFamily="34" charset="0"/>
                <a:ea typeface="Verdana" panose="020B0604030504040204" pitchFamily="34" charset="0"/>
              </a:rPr>
              <a:t>Respecter la législation</a:t>
            </a:r>
          </a:p>
        </p:txBody>
      </p:sp>
      <p:sp>
        <p:nvSpPr>
          <p:cNvPr id="3" name="Espace réservé du contenu 2">
            <a:extLst>
              <a:ext uri="{FF2B5EF4-FFF2-40B4-BE49-F238E27FC236}">
                <a16:creationId xmlns:a16="http://schemas.microsoft.com/office/drawing/2014/main" id="{8D67EF4E-47FE-8F20-AACA-7B2ADD8F6119}"/>
              </a:ext>
            </a:extLst>
          </p:cNvPr>
          <p:cNvSpPr>
            <a:spLocks noGrp="1"/>
          </p:cNvSpPr>
          <p:nvPr>
            <p:ph idx="1"/>
          </p:nvPr>
        </p:nvSpPr>
        <p:spPr>
          <a:xfrm>
            <a:off x="491030" y="1943482"/>
            <a:ext cx="8229600" cy="4182681"/>
          </a:xfrm>
        </p:spPr>
        <p:txBody>
          <a:bodyPr>
            <a:normAutofit/>
          </a:bodyPr>
          <a:lstStyle/>
          <a:p>
            <a:pPr marL="0" indent="0">
              <a:buNone/>
            </a:pPr>
            <a:r>
              <a:rPr lang="fr-FR"/>
              <a:t>Les sites de streaming légaux respectent les droits d’auteur et rémunèrent les producteurs : vous naviguez en toute sécurité.</a:t>
            </a:r>
          </a:p>
          <a:p>
            <a:pPr marL="0" indent="0">
              <a:buNone/>
            </a:pPr>
            <a:r>
              <a:rPr lang="fr-FR"/>
              <a:t>Pour l’</a:t>
            </a:r>
            <a:r>
              <a:rPr lang="fr-FR" err="1"/>
              <a:t>AVOD</a:t>
            </a:r>
            <a:r>
              <a:rPr lang="fr-FR"/>
              <a:t>, vous n’avez pas besoin de donner votre numéro de carte bancaire. Une simple inscription gratuite suffit (pas toujours obligatoire mais elle facilite les accès).</a:t>
            </a:r>
          </a:p>
        </p:txBody>
      </p:sp>
      <p:pic>
        <p:nvPicPr>
          <p:cNvPr id="6" name="Image 5">
            <a:extLst>
              <a:ext uri="{FF2B5EF4-FFF2-40B4-BE49-F238E27FC236}">
                <a16:creationId xmlns:a16="http://schemas.microsoft.com/office/drawing/2014/main" id="{9179BF23-BD5D-37D8-FD11-945C27A24095}"/>
              </a:ext>
            </a:extLst>
          </p:cNvPr>
          <p:cNvPicPr/>
          <p:nvPr/>
        </p:nvPicPr>
        <p:blipFill>
          <a:blip r:embed="rId3">
            <a:extLst>
              <a:ext uri="{28A0092B-C50C-407E-A947-70E740481C1C}">
                <a14:useLocalDpi xmlns:a14="http://schemas.microsoft.com/office/drawing/2010/main" val="0"/>
              </a:ext>
            </a:extLst>
          </a:blip>
          <a:stretch>
            <a:fillRect/>
          </a:stretch>
        </p:blipFill>
        <p:spPr>
          <a:xfrm>
            <a:off x="491030" y="359306"/>
            <a:ext cx="657240" cy="998220"/>
          </a:xfrm>
          <a:prstGeom prst="rect">
            <a:avLst/>
          </a:prstGeom>
        </p:spPr>
      </p:pic>
    </p:spTree>
    <p:extLst>
      <p:ext uri="{BB962C8B-B14F-4D97-AF65-F5344CB8AC3E}">
        <p14:creationId xmlns:p14="http://schemas.microsoft.com/office/powerpoint/2010/main" val="39214307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8939</TotalTime>
  <Words>1618</Words>
  <Application>Microsoft Office PowerPoint</Application>
  <PresentationFormat>Affichage à l'écran (4:3)</PresentationFormat>
  <Paragraphs>106</Paragraphs>
  <Slides>13</Slides>
  <Notes>13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Verdana</vt:lpstr>
      <vt:lpstr>Thème Office</vt:lpstr>
      <vt:lpstr> Vidéo sur l’ordinateur</vt:lpstr>
      <vt:lpstr> Lecture directe — mp4</vt:lpstr>
      <vt:lpstr> Lecture directe — VLC</vt:lpstr>
      <vt:lpstr> Vidéo sur le PC</vt:lpstr>
      <vt:lpstr> Où trouver des films à télécharger gratuitement ?</vt:lpstr>
      <vt:lpstr> Streaming Fonctionnement</vt:lpstr>
      <vt:lpstr> Streaming</vt:lpstr>
      <vt:lpstr> Streaming Gratuit &amp; Légal</vt:lpstr>
      <vt:lpstr> Streaming Respecter la législation</vt:lpstr>
      <vt:lpstr> Sauvegarder Vos films DVD</vt:lpstr>
      <vt:lpstr> WinX DVD Ripper Platinum  Extraction de DVD</vt:lpstr>
      <vt:lpstr> Lecteur DVD externe</vt:lpstr>
      <vt:lpstr> Filmotech Gestion de la collection de films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de formation informatique pour les créateurs d’entreprise</dc:title>
  <dc:creator>Chassan</dc:creator>
  <cp:lastModifiedBy>Christian Chassan</cp:lastModifiedBy>
  <cp:revision>111</cp:revision>
  <dcterms:created xsi:type="dcterms:W3CDTF">2011-12-05T20:32:36Z</dcterms:created>
  <dcterms:modified xsi:type="dcterms:W3CDTF">2026-05-28T07:03:08Z</dcterms:modified>
</cp:coreProperties>
</file>